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_rels/.rels" ContentType="application/vnd.openxmlformats-package.relationship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10.xml" ContentType="application/vnd.openxmlformats-officedocument.theme+xml"/>
  <Override PartName="/ppt/theme/theme8.xml" ContentType="application/vnd.openxmlformats-officedocument.theme+xml"/>
  <Override PartName="/ppt/theme/theme11.xml" ContentType="application/vnd.openxmlformats-officedocument.theme+xml"/>
  <Override PartName="/ppt/theme/theme9.xml" ContentType="application/vnd.openxmlformats-officedocument.theme+xml"/>
  <Override PartName="/ppt/slideMasters/_rels/slideMaster9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11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1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_rels/presentation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media/image1.png" ContentType="image/png"/>
  <Override PartName="/ppt/media/image2.jpeg" ContentType="image/jpeg"/>
  <Override PartName="/ppt/media/image3.gif" ContentType="image/gif"/>
  <Override PartName="/ppt/media/image5.jpeg" ContentType="image/jpeg"/>
  <Override PartName="/ppt/media/image4.jpeg" ContentType="image/jpeg"/>
  <Override PartName="/ppt/media/image6.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10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58" r:id="rId7"/>
    <p:sldMasterId id="2147483660" r:id="rId8"/>
    <p:sldMasterId id="2147483662" r:id="rId9"/>
    <p:sldMasterId id="2147483664" r:id="rId10"/>
    <p:sldMasterId id="2147483666" r:id="rId11"/>
    <p:sldMasterId id="2147483668" r:id="rId12"/>
  </p:sldMasterIdLst>
  <p:sldIdLst>
    <p:sldId id="256" r:id="rId13"/>
    <p:sldId id="257" r:id="rId14"/>
    <p:sldId id="258" r:id="rId15"/>
    <p:sldId id="259" r:id="rId16"/>
    <p:sldId id="260" r:id="rId17"/>
    <p:sldId id="261" r:id="rId18"/>
    <p:sldId id="262" r:id="rId19"/>
    <p:sldId id="263" r:id="rId20"/>
    <p:sldId id="264" r:id="rId21"/>
    <p:sldId id="265" r:id="rId22"/>
  </p:sldIdLst>
  <p:sldSz cx="12192000" cy="68580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" Target="slides/slide1.xml"/><Relationship Id="rId14" Type="http://schemas.openxmlformats.org/officeDocument/2006/relationships/slide" Target="slides/slide2.xml"/><Relationship Id="rId15" Type="http://schemas.openxmlformats.org/officeDocument/2006/relationships/slide" Target="slides/slide3.xml"/><Relationship Id="rId16" Type="http://schemas.openxmlformats.org/officeDocument/2006/relationships/slide" Target="slides/slide4.xml"/><Relationship Id="rId17" Type="http://schemas.openxmlformats.org/officeDocument/2006/relationships/slide" Target="slides/slide5.xml"/><Relationship Id="rId18" Type="http://schemas.openxmlformats.org/officeDocument/2006/relationships/slide" Target="slides/slide6.xml"/><Relationship Id="rId19" Type="http://schemas.openxmlformats.org/officeDocument/2006/relationships/slide" Target="slides/slide7.xml"/><Relationship Id="rId20" Type="http://schemas.openxmlformats.org/officeDocument/2006/relationships/slide" Target="slides/slide8.xml"/><Relationship Id="rId21" Type="http://schemas.openxmlformats.org/officeDocument/2006/relationships/slide" Target="slides/slide9.xml"/><Relationship Id="rId22" Type="http://schemas.openxmlformats.org/officeDocument/2006/relationships/slide" Target="slides/slide10.xml"/><Relationship Id="rId23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6F0A29F-64BE-46DD-B0A1-E498BE7A400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0"/>
          </p:nvPr>
        </p:nvSpPr>
        <p:spPr/>
        <p:txBody>
          <a:bodyPr/>
          <a:p>
            <a:fld id="{7AA589E4-5C0B-4E19-AD8C-E0B50F20EB4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8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FB432CAC-735D-4164-BC50-C1D542DB644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36542E96-CED5-4A58-9C8E-2876DD06F9B1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7DBE7A46-7AE9-4D41-B18D-915D2A89847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A2FF0F05-17DA-4378-87A3-71566132909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C91035A5-D218-4A5D-B399-CF32D5C5ADA4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8"/>
          </p:nvPr>
        </p:nvSpPr>
        <p:spPr/>
        <p:txBody>
          <a:bodyPr/>
          <a:p>
            <a:fld id="{50CC32AC-78BE-4682-81F7-C2C2AFB4497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92D7918A-B559-476A-B4DC-51F46AF602F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4"/>
          </p:nvPr>
        </p:nvSpPr>
        <p:spPr/>
        <p:txBody>
          <a:bodyPr/>
          <a:p>
            <a:fld id="{36AC8C8B-DEE5-4BF5-A9EB-A86EBE512EF8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22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79E6AAAC-8E60-46F8-B05C-046C5E5F82E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5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0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5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8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9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0" lang="en-US" sz="60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6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4CBC214F-C110-47AD-A475-0CAA231AE20C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the outline text format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Second Outline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Third Outline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Outline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Fifth Outline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Sixth Outline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Seventh Outline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32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1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dt" idx="28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8" name="PlaceHolder 5"/>
          <p:cNvSpPr>
            <a:spLocks noGrp="1"/>
          </p:cNvSpPr>
          <p:nvPr>
            <p:ph type="ftr" idx="29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9" name="PlaceHolder 6"/>
          <p:cNvSpPr>
            <a:spLocks noGrp="1"/>
          </p:cNvSpPr>
          <p:nvPr>
            <p:ph type="sldNum" idx="30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F945CDF4-AC5E-4F58-82B5-9A471F467091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7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32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Click to edit the outline text format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Second Outline Level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Third Outline Level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Fourth Outline Level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Fifth Outline Level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Sixth Outline Level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Seventh Outline Level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1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dt" idx="3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4" name="PlaceHolder 5"/>
          <p:cNvSpPr>
            <a:spLocks noGrp="1"/>
          </p:cNvSpPr>
          <p:nvPr>
            <p:ph type="ftr" idx="3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5" name="PlaceHolder 6"/>
          <p:cNvSpPr>
            <a:spLocks noGrp="1"/>
          </p:cNvSpPr>
          <p:nvPr>
            <p:ph type="sldNum" idx="3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589A1F62-ABBB-4EB7-8232-6FC4F2D0DB7F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9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dt" idx="4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" name="PlaceHolder 4"/>
          <p:cNvSpPr>
            <a:spLocks noGrp="1"/>
          </p:cNvSpPr>
          <p:nvPr>
            <p:ph type="ftr" idx="5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" name="PlaceHolder 5"/>
          <p:cNvSpPr>
            <a:spLocks noGrp="1"/>
          </p:cNvSpPr>
          <p:nvPr>
            <p:ph type="sldNum" idx="6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FEA8BFE0-F125-4B95-B17A-0CB7CA0E0C8C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724960" y="365040"/>
            <a:ext cx="2628720" cy="5811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 vert="eaVert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838080" y="365040"/>
            <a:ext cx="7733880" cy="5811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dt" idx="7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ftr" idx="8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" name="PlaceHolder 5"/>
          <p:cNvSpPr>
            <a:spLocks noGrp="1"/>
          </p:cNvSpPr>
          <p:nvPr>
            <p:ph type="sldNum" idx="9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D76B8C1B-D040-45FA-B6E2-A097A43AACE4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" name="PlaceHolder 5"/>
          <p:cNvSpPr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A3DFE5D8-35F7-4523-9662-68D408298B9C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5" r:id="rId2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60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6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5240" cy="1499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Click to edit Master text styles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dt" idx="13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ftr" idx="14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 type="sldNum" idx="15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7A112354-CB2F-4A9F-B16F-2EFCE8758058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7" r:id="rId2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17220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dt" idx="16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ftr" idx="17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4" name="PlaceHolder 6"/>
          <p:cNvSpPr>
            <a:spLocks noGrp="1"/>
          </p:cNvSpPr>
          <p:nvPr>
            <p:ph type="sldNum" idx="18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9D9EC506-18CF-44AF-85B8-A75D5ACC5940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9" r:id="rId2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8398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839880" y="1681200"/>
            <a:ext cx="5157360" cy="823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839880" y="2505240"/>
            <a:ext cx="5157360" cy="3684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6172200" y="1681200"/>
            <a:ext cx="5182920" cy="823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body"/>
          </p:nvPr>
        </p:nvSpPr>
        <p:spPr>
          <a:xfrm>
            <a:off x="6172200" y="2505240"/>
            <a:ext cx="5182920" cy="3684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 type="dt" idx="19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 type="ftr" idx="20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PlaceHolder 8"/>
          <p:cNvSpPr>
            <a:spLocks noGrp="1"/>
          </p:cNvSpPr>
          <p:nvPr>
            <p:ph type="sldNum" idx="21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A8A53057-9051-4410-8E01-36965524D50A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1" r:id="rId2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dt" idx="22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ftr" idx="23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9" name="PlaceHolder 4"/>
          <p:cNvSpPr>
            <a:spLocks noGrp="1"/>
          </p:cNvSpPr>
          <p:nvPr>
            <p:ph type="sldNum" idx="24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5272BA97-15B1-427B-9590-D27919F5A821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3" r:id="rId2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dt" idx="25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ftr" idx="26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sldNum" idx="27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FB7E4F14-047F-450A-9F86-E2B0A82F1265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5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4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gif"/><Relationship Id="rId2" Type="http://schemas.openxmlformats.org/officeDocument/2006/relationships/slideLayout" Target="../slideLayouts/slideLayout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4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4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1523880" y="-16020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0" lang="en-US" sz="6000" spc="-1" strike="noStrike">
                <a:solidFill>
                  <a:schemeClr val="dk1"/>
                </a:solidFill>
                <a:latin typeface="Calibri Light"/>
              </a:rPr>
              <a:t>Writing Ionic Formulas</a:t>
            </a:r>
            <a:endParaRPr b="0" lang="en-US" sz="6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subTitle"/>
          </p:nvPr>
        </p:nvSpPr>
        <p:spPr>
          <a:xfrm>
            <a:off x="1523880" y="2367000"/>
            <a:ext cx="9143640" cy="1655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algn="ctr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A thing we’re doing today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8" name="Picture 2" descr="Naming and Formula Writing for Ionic Compounds Virtual Activity | Chemical  Education Xchange"/>
          <p:cNvPicPr/>
          <p:nvPr/>
        </p:nvPicPr>
        <p:blipFill>
          <a:blip r:embed="rId1"/>
          <a:stretch/>
        </p:blipFill>
        <p:spPr>
          <a:xfrm>
            <a:off x="1344240" y="3429000"/>
            <a:ext cx="4177440" cy="2599200"/>
          </a:xfrm>
          <a:prstGeom prst="rect">
            <a:avLst/>
          </a:prstGeom>
          <a:ln w="0">
            <a:noFill/>
          </a:ln>
        </p:spPr>
      </p:pic>
      <p:sp>
        <p:nvSpPr>
          <p:cNvPr id="69" name="TextBox 3"/>
          <p:cNvSpPr/>
          <p:nvPr/>
        </p:nvSpPr>
        <p:spPr>
          <a:xfrm>
            <a:off x="6095880" y="4543920"/>
            <a:ext cx="575928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i="1" lang="en-US" sz="1800" spc="-1" strike="noStrike">
                <a:solidFill>
                  <a:schemeClr val="dk1"/>
                </a:solidFill>
                <a:latin typeface="Calibri"/>
              </a:rPr>
              <a:t>As far as I can tell, this image is complete nonsense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And with that, it’s time to do some examples!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96" name="Picture 2" descr="For Example synonyms - 24 Words and Phrases for For Example"/>
          <p:cNvPicPr/>
          <p:nvPr/>
        </p:nvPicPr>
        <p:blipFill>
          <a:blip r:embed="rId1"/>
          <a:stretch/>
        </p:blipFill>
        <p:spPr>
          <a:xfrm>
            <a:off x="-95760" y="1690560"/>
            <a:ext cx="12376080" cy="6379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Writing formulas:  The adventure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976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Now that we know how to write the names of ionic compounds, it’s time to write some formulas.  You’re going to love this!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72" name="Picture 2" descr="10 Tips to Fall More Deeply in Love"/>
          <p:cNvPicPr/>
          <p:nvPr/>
        </p:nvPicPr>
        <p:blipFill>
          <a:blip r:embed="rId1"/>
          <a:stretch/>
        </p:blipFill>
        <p:spPr>
          <a:xfrm>
            <a:off x="2039040" y="3230640"/>
            <a:ext cx="3660840" cy="2627640"/>
          </a:xfrm>
          <a:prstGeom prst="rect">
            <a:avLst/>
          </a:prstGeom>
          <a:ln w="0">
            <a:noFill/>
          </a:ln>
        </p:spPr>
      </p:pic>
      <p:sp>
        <p:nvSpPr>
          <p:cNvPr id="73" name="TextBox 3"/>
          <p:cNvSpPr/>
          <p:nvPr/>
        </p:nvSpPr>
        <p:spPr>
          <a:xfrm>
            <a:off x="5965200" y="4055400"/>
            <a:ext cx="485280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i="1" lang="en-US" sz="1800" spc="-1" strike="noStrike">
                <a:solidFill>
                  <a:schemeClr val="dk1"/>
                </a:solidFill>
                <a:latin typeface="Calibri"/>
              </a:rPr>
              <a:t>The only thing this unusually attractive couple loves more than each other is writing the formulas of ionic compounds.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Step 1:  Write the basic formula of the compound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All compounds have two parts:  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algn="ctr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US" sz="2800" spc="-1" strike="noStrike">
                <a:solidFill>
                  <a:schemeClr val="dk1"/>
                </a:solidFill>
                <a:latin typeface="Calibri"/>
              </a:rPr>
              <a:t>cation </a:t>
            </a:r>
            <a:r>
              <a:rPr b="1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1" lang="en-US" sz="2800" spc="-1" strike="noStrike">
                <a:solidFill>
                  <a:schemeClr val="dk1"/>
                </a:solidFill>
                <a:latin typeface="Calibri"/>
              </a:rPr>
              <a:t>anion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In the case of each, the formula is determined by just writing the atomic symbol of the element in question.  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Exception:  If it’s a polyatomic ion, just write the formula of the ion that you can find on the back of the periodic table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582840" y="365040"/>
            <a:ext cx="1135332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800" spc="-1" strike="noStrike">
                <a:solidFill>
                  <a:schemeClr val="dk1"/>
                </a:solidFill>
                <a:latin typeface="Calibri Light"/>
              </a:rPr>
              <a:t>Step 1 (continued):  Let’s do some examples</a:t>
            </a:r>
            <a:endParaRPr b="0" lang="en-US" sz="4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7" name="TextBox 3"/>
          <p:cNvSpPr/>
          <p:nvPr/>
        </p:nvSpPr>
        <p:spPr>
          <a:xfrm>
            <a:off x="1635480" y="2147760"/>
            <a:ext cx="5717160" cy="310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3600" spc="-1" strike="noStrike">
                <a:solidFill>
                  <a:schemeClr val="dk1"/>
                </a:solidFill>
                <a:latin typeface="Calibri"/>
              </a:rPr>
              <a:t>vanadium (III) oxide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3600" spc="-1" strike="noStrike">
                <a:solidFill>
                  <a:schemeClr val="dk1"/>
                </a:solidFill>
                <a:latin typeface="Calibri"/>
              </a:rPr>
              <a:t>aluminum fluoride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3600" spc="-1" strike="noStrike">
                <a:solidFill>
                  <a:schemeClr val="dk1"/>
                </a:solidFill>
                <a:latin typeface="Calibri"/>
              </a:rPr>
              <a:t>nickel (III) phosphate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3600" spc="-1" strike="noStrike">
                <a:solidFill>
                  <a:schemeClr val="dk1"/>
                </a:solidFill>
                <a:latin typeface="Calibri"/>
              </a:rPr>
              <a:t>zinc carbonate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3600" spc="-1" strike="noStrike">
                <a:solidFill>
                  <a:schemeClr val="dk1"/>
                </a:solidFill>
                <a:latin typeface="Calibri"/>
              </a:rPr>
              <a:t>manganese (IV) sulfate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8" name="Picture 2" descr="It Sounds Simple Alan Jackson Sticker - It Sounds Simple Alan Jackson Livin  On Love Song - Discover &amp; Share GIFs"/>
          <p:cNvPicPr/>
          <p:nvPr/>
        </p:nvPicPr>
        <p:blipFill>
          <a:blip r:embed="rId1"/>
          <a:stretch/>
        </p:blipFill>
        <p:spPr>
          <a:xfrm>
            <a:off x="7800840" y="2433240"/>
            <a:ext cx="2755080" cy="27550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Picture 2" descr="You can do it, motivation, simple, hit, designs, color, HD phone wallpaper  | Peakpx"/>
          <p:cNvPicPr/>
          <p:nvPr/>
        </p:nvPicPr>
        <p:blipFill>
          <a:blip r:embed="rId1"/>
          <a:stretch/>
        </p:blipFill>
        <p:spPr>
          <a:xfrm>
            <a:off x="7665120" y="141840"/>
            <a:ext cx="3857400" cy="6857640"/>
          </a:xfrm>
          <a:prstGeom prst="rect">
            <a:avLst/>
          </a:prstGeom>
          <a:ln w="0">
            <a:noFill/>
          </a:ln>
        </p:spPr>
      </p:pic>
      <p:sp>
        <p:nvSpPr>
          <p:cNvPr id="80" name="TextBox 4"/>
          <p:cNvSpPr/>
          <p:nvPr/>
        </p:nvSpPr>
        <p:spPr>
          <a:xfrm>
            <a:off x="1402200" y="2582280"/>
            <a:ext cx="5698800" cy="264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For ions that are on the periodic table (not polyatomic ions), use the octet rule to find the charge.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For polyatomic ions, just look up the charge on the back of your periodic table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If you see a Roman numeral, that’s the charge on the cation, so just write that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Step 2:  Write the charge of the ion above its formula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Step 2 (continued):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3" name="TextBox 3"/>
          <p:cNvSpPr/>
          <p:nvPr/>
        </p:nvSpPr>
        <p:spPr>
          <a:xfrm>
            <a:off x="1793880" y="1690560"/>
            <a:ext cx="7943760" cy="4382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vanadium (III) oxide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V</a:t>
            </a:r>
            <a:r>
              <a:rPr b="0" lang="en-US" sz="2800" spc="-1" strike="noStrike" baseline="30000">
                <a:solidFill>
                  <a:schemeClr val="dk1"/>
                </a:solidFill>
                <a:latin typeface="Calibri"/>
              </a:rPr>
              <a:t>+3    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O</a:t>
            </a:r>
            <a:r>
              <a:rPr b="0" lang="en-US" sz="2800" spc="-1" strike="noStrike" baseline="30000">
                <a:solidFill>
                  <a:schemeClr val="dk1"/>
                </a:solidFill>
                <a:latin typeface="Calibri"/>
              </a:rPr>
              <a:t>-2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aluminum fluoride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Al</a:t>
            </a:r>
            <a:r>
              <a:rPr b="0" lang="en-US" sz="2800" spc="-1" strike="noStrike" baseline="30000">
                <a:solidFill>
                  <a:schemeClr val="dk1"/>
                </a:solidFill>
                <a:latin typeface="Calibri"/>
              </a:rPr>
              <a:t>+3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   F</a:t>
            </a:r>
            <a:r>
              <a:rPr b="0" lang="en-US" sz="2800" spc="-1" strike="noStrike" baseline="30000">
                <a:solidFill>
                  <a:schemeClr val="dk1"/>
                </a:solidFill>
                <a:latin typeface="Calibri"/>
              </a:rPr>
              <a:t>-1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nickel (III) phosphate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Ni</a:t>
            </a:r>
            <a:r>
              <a:rPr b="0" lang="en-US" sz="2800" spc="-1" strike="noStrike" baseline="30000">
                <a:solidFill>
                  <a:schemeClr val="dk1"/>
                </a:solidFill>
                <a:latin typeface="Calibri"/>
              </a:rPr>
              <a:t>+3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   PO</a:t>
            </a:r>
            <a:r>
              <a:rPr b="0" lang="en-US" sz="2800" spc="-1" strike="noStrike" baseline="-25000">
                <a:solidFill>
                  <a:schemeClr val="dk1"/>
                </a:solidFill>
                <a:latin typeface="Calibri"/>
              </a:rPr>
              <a:t>4</a:t>
            </a:r>
            <a:r>
              <a:rPr b="0" lang="en-US" sz="2800" spc="-1" strike="noStrike" baseline="30000">
                <a:solidFill>
                  <a:schemeClr val="dk1"/>
                </a:solidFill>
                <a:latin typeface="Calibri"/>
              </a:rPr>
              <a:t>-3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zinc carbonate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Zn</a:t>
            </a:r>
            <a:r>
              <a:rPr b="0" lang="en-US" sz="2800" spc="-1" strike="noStrike" baseline="30000">
                <a:solidFill>
                  <a:schemeClr val="dk1"/>
                </a:solidFill>
                <a:latin typeface="Calibri"/>
              </a:rPr>
              <a:t>+2    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CO</a:t>
            </a:r>
            <a:r>
              <a:rPr b="0" lang="en-US" sz="2800" spc="-1" strike="noStrike" baseline="-25000">
                <a:solidFill>
                  <a:schemeClr val="dk1"/>
                </a:solidFill>
                <a:latin typeface="Calibri"/>
              </a:rPr>
              <a:t>3</a:t>
            </a:r>
            <a:r>
              <a:rPr b="0" lang="en-US" sz="2800" spc="-1" strike="noStrike" baseline="30000">
                <a:solidFill>
                  <a:schemeClr val="dk1"/>
                </a:solidFill>
                <a:latin typeface="Calibri"/>
              </a:rPr>
              <a:t>-2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manganese (IV) sulfate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Mn</a:t>
            </a:r>
            <a:r>
              <a:rPr b="0" lang="en-US" sz="2800" spc="-1" strike="noStrike" baseline="30000">
                <a:solidFill>
                  <a:schemeClr val="dk1"/>
                </a:solidFill>
                <a:latin typeface="Calibri"/>
              </a:rPr>
              <a:t>+4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   SO</a:t>
            </a:r>
            <a:r>
              <a:rPr b="0" lang="en-US" sz="2800" spc="-1" strike="noStrike" baseline="-25000">
                <a:solidFill>
                  <a:schemeClr val="dk1"/>
                </a:solidFill>
                <a:latin typeface="Calibri"/>
              </a:rPr>
              <a:t>4</a:t>
            </a:r>
            <a:r>
              <a:rPr b="0" lang="en-US" sz="2800" spc="-1" strike="noStrike" baseline="30000">
                <a:solidFill>
                  <a:schemeClr val="dk1"/>
                </a:solidFill>
                <a:latin typeface="Calibri"/>
              </a:rPr>
              <a:t>-2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Step 3:  If you can divide these charges by a least common denominator, do it!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5" name="TextBox 3"/>
          <p:cNvSpPr/>
          <p:nvPr/>
        </p:nvSpPr>
        <p:spPr>
          <a:xfrm>
            <a:off x="1497240" y="1860840"/>
            <a:ext cx="9717840" cy="5055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vanadium (III) oxide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V</a:t>
            </a:r>
            <a:r>
              <a:rPr b="0" lang="en-US" sz="2400" spc="-1" strike="noStrike" baseline="30000">
                <a:solidFill>
                  <a:schemeClr val="dk1"/>
                </a:solidFill>
                <a:latin typeface="Calibri"/>
              </a:rPr>
              <a:t>+3 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O</a:t>
            </a:r>
            <a:r>
              <a:rPr b="0" lang="en-US" sz="2400" spc="-1" strike="noStrike" baseline="30000">
                <a:solidFill>
                  <a:schemeClr val="dk1"/>
                </a:solidFill>
                <a:latin typeface="Calibri"/>
              </a:rPr>
              <a:t>-2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Nope!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aluminum fluoride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Al</a:t>
            </a:r>
            <a:r>
              <a:rPr b="0" lang="en-US" sz="2400" spc="-1" strike="noStrike" baseline="30000">
                <a:solidFill>
                  <a:schemeClr val="dk1"/>
                </a:solidFill>
                <a:latin typeface="Calibri"/>
              </a:rPr>
              <a:t>+3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 F</a:t>
            </a:r>
            <a:r>
              <a:rPr b="0" lang="en-US" sz="2400" spc="-1" strike="noStrike" baseline="30000">
                <a:solidFill>
                  <a:schemeClr val="dk1"/>
                </a:solidFill>
                <a:latin typeface="Calibri"/>
              </a:rPr>
              <a:t>-1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Nope!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nickel (III) phosphate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Ni</a:t>
            </a:r>
            <a:r>
              <a:rPr b="0" lang="en-US" sz="2400" spc="-1" strike="noStrike" baseline="30000">
                <a:solidFill>
                  <a:schemeClr val="dk1"/>
                </a:solidFill>
                <a:latin typeface="Calibri"/>
              </a:rPr>
              <a:t>+3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 PO</a:t>
            </a:r>
            <a:r>
              <a:rPr b="0" lang="en-US" sz="2400" spc="-1" strike="noStrike" baseline="-25000">
                <a:solidFill>
                  <a:schemeClr val="dk1"/>
                </a:solidFill>
                <a:latin typeface="Calibri"/>
              </a:rPr>
              <a:t>4</a:t>
            </a:r>
            <a:r>
              <a:rPr b="0" lang="en-US" sz="2400" spc="-1" strike="noStrike" baseline="30000">
                <a:solidFill>
                  <a:schemeClr val="dk1"/>
                </a:solidFill>
                <a:latin typeface="Calibri"/>
              </a:rPr>
              <a:t>-3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Yes!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1028880" indent="-57168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Reduce them down to +1 and -1:  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Ni</a:t>
            </a:r>
            <a:r>
              <a:rPr b="0" lang="en-US" sz="2400" spc="-1" strike="noStrike" baseline="30000">
                <a:solidFill>
                  <a:schemeClr val="dk1"/>
                </a:solidFill>
                <a:latin typeface="Calibri"/>
              </a:rPr>
              <a:t>+1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 PO</a:t>
            </a:r>
            <a:r>
              <a:rPr b="0" lang="en-US" sz="2400" spc="-1" strike="noStrike" baseline="-25000">
                <a:solidFill>
                  <a:schemeClr val="dk1"/>
                </a:solidFill>
                <a:latin typeface="Calibri"/>
              </a:rPr>
              <a:t>4</a:t>
            </a:r>
            <a:r>
              <a:rPr b="0" lang="en-US" sz="2400" spc="-1" strike="noStrike" baseline="30000">
                <a:solidFill>
                  <a:schemeClr val="dk1"/>
                </a:solidFill>
                <a:latin typeface="Calibri"/>
              </a:rPr>
              <a:t>-1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zinc carbonate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Zn</a:t>
            </a:r>
            <a:r>
              <a:rPr b="0" lang="en-US" sz="2400" spc="-1" strike="noStrike" baseline="30000">
                <a:solidFill>
                  <a:schemeClr val="dk1"/>
                </a:solidFill>
                <a:latin typeface="Calibri"/>
              </a:rPr>
              <a:t>+2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 CO</a:t>
            </a:r>
            <a:r>
              <a:rPr b="0" lang="en-US" sz="2400" spc="-1" strike="noStrike" baseline="-25000">
                <a:solidFill>
                  <a:schemeClr val="dk1"/>
                </a:solidFill>
                <a:latin typeface="Calibri"/>
              </a:rPr>
              <a:t>3</a:t>
            </a:r>
            <a:r>
              <a:rPr b="0" lang="en-US" sz="2400" spc="-1" strike="noStrike" baseline="30000">
                <a:solidFill>
                  <a:schemeClr val="dk1"/>
                </a:solidFill>
                <a:latin typeface="Calibri"/>
              </a:rPr>
              <a:t>-2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Yes!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1028880" indent="-57168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Reduce them down to +1 and -1:  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Zn</a:t>
            </a:r>
            <a:r>
              <a:rPr b="0" lang="en-US" sz="2400" spc="-1" strike="noStrike" baseline="30000">
                <a:solidFill>
                  <a:schemeClr val="dk1"/>
                </a:solidFill>
                <a:latin typeface="Calibri"/>
              </a:rPr>
              <a:t>+1 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CO</a:t>
            </a:r>
            <a:r>
              <a:rPr b="0" lang="en-US" sz="2400" spc="-1" strike="noStrike" baseline="-25000">
                <a:solidFill>
                  <a:schemeClr val="dk1"/>
                </a:solidFill>
                <a:latin typeface="Calibri"/>
              </a:rPr>
              <a:t>3</a:t>
            </a:r>
            <a:r>
              <a:rPr b="0" lang="en-US" sz="2400" spc="-1" strike="noStrike" baseline="30000">
                <a:solidFill>
                  <a:schemeClr val="dk1"/>
                </a:solidFill>
                <a:latin typeface="Calibri"/>
              </a:rPr>
              <a:t>-1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manganese (IV) sulfate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Mn</a:t>
            </a:r>
            <a:r>
              <a:rPr b="0" lang="en-US" sz="2400" spc="-1" strike="noStrike" baseline="30000">
                <a:solidFill>
                  <a:schemeClr val="dk1"/>
                </a:solidFill>
                <a:latin typeface="Calibri"/>
              </a:rPr>
              <a:t>+4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 SO</a:t>
            </a:r>
            <a:r>
              <a:rPr b="0" lang="en-US" sz="2400" spc="-1" strike="noStrike" baseline="-25000">
                <a:solidFill>
                  <a:schemeClr val="dk1"/>
                </a:solidFill>
                <a:latin typeface="Calibri"/>
              </a:rPr>
              <a:t>4</a:t>
            </a:r>
            <a:r>
              <a:rPr b="0" lang="en-US" sz="2400" spc="-1" strike="noStrike" baseline="30000">
                <a:solidFill>
                  <a:schemeClr val="dk1"/>
                </a:solidFill>
                <a:latin typeface="Calibri"/>
              </a:rPr>
              <a:t>-2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Yes!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914400" indent="-45720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Reduce to +2 and -1:  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Mn</a:t>
            </a:r>
            <a:r>
              <a:rPr b="0" lang="en-US" sz="2400" spc="-1" strike="noStrike" baseline="30000">
                <a:solidFill>
                  <a:schemeClr val="dk1"/>
                </a:solidFill>
                <a:latin typeface="Calibri"/>
              </a:rPr>
              <a:t>+2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 SO</a:t>
            </a:r>
            <a:r>
              <a:rPr b="0" lang="en-US" sz="2400" spc="-1" strike="noStrike" baseline="-25000">
                <a:solidFill>
                  <a:schemeClr val="dk1"/>
                </a:solidFill>
                <a:latin typeface="Calibri"/>
              </a:rPr>
              <a:t>4</a:t>
            </a:r>
            <a:r>
              <a:rPr b="0" lang="en-US" sz="2400" spc="-1" strike="noStrike" baseline="30000">
                <a:solidFill>
                  <a:schemeClr val="dk1"/>
                </a:solidFill>
                <a:latin typeface="Calibri"/>
              </a:rPr>
              <a:t>-1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9"/>
          <p:cNvSpPr/>
          <p:nvPr/>
        </p:nvSpPr>
        <p:spPr>
          <a:xfrm>
            <a:off x="7953120" y="4689000"/>
            <a:ext cx="2104920" cy="1477440"/>
          </a:xfrm>
          <a:prstGeom prst="rect">
            <a:avLst/>
          </a:prstGeom>
          <a:solidFill>
            <a:schemeClr val="bg1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Step 4:  Cross the charges to find subscripts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8" name="TextBox 3"/>
          <p:cNvSpPr/>
          <p:nvPr/>
        </p:nvSpPr>
        <p:spPr>
          <a:xfrm>
            <a:off x="838080" y="1563120"/>
            <a:ext cx="10357560" cy="3015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Finally, we can figure out how many of each ion is present, using these rules: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The number of cations is equal to the charge on the anion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The number of anions is equal to the charge on the anion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If you have more than one polyatomic ion, put parenthesis around it and the number after it.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TextBox 4"/>
          <p:cNvSpPr/>
          <p:nvPr/>
        </p:nvSpPr>
        <p:spPr>
          <a:xfrm>
            <a:off x="1392840" y="4795200"/>
            <a:ext cx="8813880" cy="1338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7200" spc="-1" strike="noStrike">
                <a:solidFill>
                  <a:schemeClr val="dk1"/>
                </a:solidFill>
                <a:latin typeface="Calibri"/>
              </a:rPr>
              <a:t>Na</a:t>
            </a:r>
            <a:r>
              <a:rPr b="0" lang="en-US" sz="7200" spc="-1" strike="noStrike" baseline="30000">
                <a:solidFill>
                  <a:schemeClr val="dk1"/>
                </a:solidFill>
                <a:latin typeface="Calibri"/>
              </a:rPr>
              <a:t>+1</a:t>
            </a:r>
            <a:r>
              <a:rPr b="0" lang="en-US" sz="7200" spc="-1" strike="noStrike">
                <a:solidFill>
                  <a:schemeClr val="dk1"/>
                </a:solidFill>
                <a:latin typeface="Calibri"/>
              </a:rPr>
              <a:t> S</a:t>
            </a:r>
            <a:r>
              <a:rPr b="0" lang="en-US" sz="7200" spc="-1" strike="noStrike" baseline="30000">
                <a:solidFill>
                  <a:schemeClr val="dk1"/>
                </a:solidFill>
                <a:latin typeface="Calibri"/>
              </a:rPr>
              <a:t>-2</a:t>
            </a:r>
            <a:r>
              <a:rPr b="0" lang="en-US" sz="7200" spc="-1" strike="noStrike">
                <a:solidFill>
                  <a:schemeClr val="dk1"/>
                </a:solidFill>
                <a:latin typeface="Calibri"/>
              </a:rPr>
              <a:t> = Na</a:t>
            </a:r>
            <a:r>
              <a:rPr b="0" lang="en-US" sz="7200" spc="-1" strike="noStrike" baseline="-25000">
                <a:solidFill>
                  <a:schemeClr val="dk1"/>
                </a:solidFill>
                <a:latin typeface="Calibri"/>
              </a:rPr>
              <a:t>2</a:t>
            </a:r>
            <a:r>
              <a:rPr b="0" lang="en-US" sz="7200" spc="-1" strike="noStrike">
                <a:solidFill>
                  <a:schemeClr val="dk1"/>
                </a:solidFill>
                <a:latin typeface="Calibri"/>
              </a:rPr>
              <a:t>S</a:t>
            </a:r>
            <a:r>
              <a:rPr b="0" lang="en-US" sz="7200" spc="-1" strike="noStrike" baseline="-25000">
                <a:solidFill>
                  <a:schemeClr val="dk1"/>
                </a:solidFill>
                <a:latin typeface="Calibri"/>
              </a:rPr>
              <a:t>1</a:t>
            </a:r>
            <a:r>
              <a:rPr b="0" lang="en-US" sz="7200" spc="-1" strike="noStrike">
                <a:solidFill>
                  <a:schemeClr val="dk1"/>
                </a:solidFill>
                <a:latin typeface="Calibri"/>
              </a:rPr>
              <a:t> = Na</a:t>
            </a:r>
            <a:r>
              <a:rPr b="0" lang="en-US" sz="7200" spc="-1" strike="noStrike" baseline="-25000">
                <a:solidFill>
                  <a:schemeClr val="dk1"/>
                </a:solidFill>
                <a:latin typeface="Calibri"/>
              </a:rPr>
              <a:t>2</a:t>
            </a:r>
            <a:r>
              <a:rPr b="0" lang="en-US" sz="7200" spc="-1" strike="noStrike">
                <a:solidFill>
                  <a:schemeClr val="dk1"/>
                </a:solidFill>
                <a:latin typeface="Calibri"/>
              </a:rPr>
              <a:t>S</a:t>
            </a:r>
            <a:endParaRPr b="0" lang="en-US" sz="72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90" name="Straight Arrow Connector 6"/>
          <p:cNvCxnSpPr/>
          <p:nvPr/>
        </p:nvCxnSpPr>
        <p:spPr>
          <a:xfrm>
            <a:off x="3039120" y="5294880"/>
            <a:ext cx="957240" cy="478800"/>
          </a:xfrm>
          <a:prstGeom prst="straightConnector1">
            <a:avLst/>
          </a:prstGeom>
          <a:ln>
            <a:solidFill>
              <a:srgbClr val="4472c4"/>
            </a:solidFill>
            <a:tailEnd len="med" type="triangle" w="med"/>
          </a:ln>
        </p:spPr>
      </p:cxnSp>
      <p:cxnSp>
        <p:nvCxnSpPr>
          <p:cNvPr id="91" name="Straight Arrow Connector 8"/>
          <p:cNvCxnSpPr/>
          <p:nvPr/>
        </p:nvCxnSpPr>
        <p:spPr>
          <a:xfrm flipH="1">
            <a:off x="2498760" y="5390640"/>
            <a:ext cx="1382400" cy="383040"/>
          </a:xfrm>
          <a:prstGeom prst="straightConnector1">
            <a:avLst/>
          </a:prstGeom>
          <a:ln>
            <a:solidFill>
              <a:srgbClr val="4472c4"/>
            </a:solidFill>
            <a:tailEnd len="med" type="triangle" w="med"/>
          </a:ln>
        </p:spPr>
      </p:cxn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721080" y="5882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Step 4:  The exciting conclusion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3" name="TextBox 4"/>
          <p:cNvSpPr/>
          <p:nvPr/>
        </p:nvSpPr>
        <p:spPr>
          <a:xfrm>
            <a:off x="838080" y="2062800"/>
            <a:ext cx="10885680" cy="4108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vanadium (III) oxide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V</a:t>
            </a:r>
            <a:r>
              <a:rPr b="0" lang="en-US" sz="2800" spc="-1" strike="noStrike" baseline="30000">
                <a:solidFill>
                  <a:schemeClr val="dk1"/>
                </a:solidFill>
                <a:latin typeface="Calibri"/>
              </a:rPr>
              <a:t>+3 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O</a:t>
            </a:r>
            <a:r>
              <a:rPr b="0" lang="en-US" sz="2800" spc="-1" strike="noStrike" baseline="30000">
                <a:solidFill>
                  <a:schemeClr val="dk1"/>
                </a:solidFill>
                <a:latin typeface="Calibri"/>
              </a:rPr>
              <a:t>-2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800" spc="-1" strike="noStrike">
                <a:solidFill>
                  <a:schemeClr val="dk1"/>
                </a:solidFill>
                <a:latin typeface="Wingdings"/>
              </a:rPr>
              <a:t>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aluminum fluoride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Al</a:t>
            </a:r>
            <a:r>
              <a:rPr b="0" lang="en-US" sz="2800" spc="-1" strike="noStrike" baseline="30000">
                <a:solidFill>
                  <a:schemeClr val="dk1"/>
                </a:solidFill>
                <a:latin typeface="Calibri"/>
              </a:rPr>
              <a:t>+3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 F</a:t>
            </a:r>
            <a:r>
              <a:rPr b="0" lang="en-US" sz="2800" spc="-1" strike="noStrike" baseline="30000">
                <a:solidFill>
                  <a:schemeClr val="dk1"/>
                </a:solidFill>
                <a:latin typeface="Calibri"/>
              </a:rPr>
              <a:t>-1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800" spc="-1" strike="noStrike">
                <a:solidFill>
                  <a:schemeClr val="dk1"/>
                </a:solidFill>
                <a:latin typeface="Wingdings"/>
              </a:rPr>
              <a:t>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nickel (III) phosphate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Ni</a:t>
            </a:r>
            <a:r>
              <a:rPr b="0" lang="en-US" sz="2800" spc="-1" strike="noStrike" baseline="30000">
                <a:solidFill>
                  <a:schemeClr val="dk1"/>
                </a:solidFill>
                <a:latin typeface="Calibri"/>
              </a:rPr>
              <a:t>+1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 PO</a:t>
            </a:r>
            <a:r>
              <a:rPr b="0" lang="en-US" sz="2800" spc="-1" strike="noStrike" baseline="-25000">
                <a:solidFill>
                  <a:schemeClr val="dk1"/>
                </a:solidFill>
                <a:latin typeface="Calibri"/>
              </a:rPr>
              <a:t>4</a:t>
            </a:r>
            <a:r>
              <a:rPr b="0" lang="en-US" sz="2800" spc="-1" strike="noStrike" baseline="30000">
                <a:solidFill>
                  <a:schemeClr val="dk1"/>
                </a:solidFill>
                <a:latin typeface="Calibri"/>
              </a:rPr>
              <a:t>-1</a:t>
            </a:r>
            <a:r>
              <a:rPr b="0" lang="en-US" sz="2800" spc="-1" strike="noStrike" baseline="30000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800" spc="-1" strike="noStrike">
                <a:solidFill>
                  <a:schemeClr val="dk1"/>
                </a:solidFill>
                <a:latin typeface="Wingdings"/>
              </a:rPr>
              <a:t>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zinc carbonate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Zn</a:t>
            </a:r>
            <a:r>
              <a:rPr b="0" lang="en-US" sz="2800" spc="-1" strike="noStrike" baseline="30000">
                <a:solidFill>
                  <a:schemeClr val="dk1"/>
                </a:solidFill>
                <a:latin typeface="Calibri"/>
              </a:rPr>
              <a:t>+1 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CO</a:t>
            </a:r>
            <a:r>
              <a:rPr b="0" lang="en-US" sz="2800" spc="-1" strike="noStrike" baseline="-25000">
                <a:solidFill>
                  <a:schemeClr val="dk1"/>
                </a:solidFill>
                <a:latin typeface="Calibri"/>
              </a:rPr>
              <a:t>3</a:t>
            </a:r>
            <a:r>
              <a:rPr b="0" lang="en-US" sz="2800" spc="-1" strike="noStrike" baseline="30000">
                <a:solidFill>
                  <a:schemeClr val="dk1"/>
                </a:solidFill>
                <a:latin typeface="Calibri"/>
              </a:rPr>
              <a:t>-1</a:t>
            </a:r>
            <a:r>
              <a:rPr b="0" lang="en-US" sz="2800" spc="-1" strike="noStrike" baseline="30000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800" spc="-1" strike="noStrike">
                <a:solidFill>
                  <a:schemeClr val="dk1"/>
                </a:solidFill>
                <a:latin typeface="Wingdings"/>
              </a:rPr>
              <a:t>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manganese (IV) sulfate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Mn</a:t>
            </a:r>
            <a:r>
              <a:rPr b="0" lang="en-US" sz="2800" spc="-1" strike="noStrike" baseline="30000">
                <a:solidFill>
                  <a:schemeClr val="dk1"/>
                </a:solidFill>
                <a:latin typeface="Calibri"/>
              </a:rPr>
              <a:t>+2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 SO</a:t>
            </a:r>
            <a:r>
              <a:rPr b="0" lang="en-US" sz="2800" spc="-1" strike="noStrike" baseline="-25000">
                <a:solidFill>
                  <a:schemeClr val="dk1"/>
                </a:solidFill>
                <a:latin typeface="Calibri"/>
              </a:rPr>
              <a:t>4</a:t>
            </a:r>
            <a:r>
              <a:rPr b="0" lang="en-US" sz="2800" spc="-1" strike="noStrike" baseline="30000">
                <a:solidFill>
                  <a:schemeClr val="dk1"/>
                </a:solidFill>
                <a:latin typeface="Calibri"/>
              </a:rPr>
              <a:t>-1</a:t>
            </a:r>
            <a:r>
              <a:rPr b="0" lang="en-US" sz="2800" spc="-1" strike="noStrike" baseline="30000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800" spc="-1" strike="noStrike">
                <a:solidFill>
                  <a:schemeClr val="dk1"/>
                </a:solidFill>
                <a:latin typeface="Wingdings"/>
              </a:rPr>
              <a:t>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4" name="Picture 2" descr="Exciting definition and meaning | Collins English Dictionary"/>
          <p:cNvPicPr/>
          <p:nvPr/>
        </p:nvPicPr>
        <p:blipFill>
          <a:blip r:embed="rId1"/>
          <a:stretch/>
        </p:blipFill>
        <p:spPr>
          <a:xfrm>
            <a:off x="8973720" y="175680"/>
            <a:ext cx="3090240" cy="17380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</TotalTime>
  <Application>LibreOffice/24.2.0.3$MacOSX_X86_64 LibreOffice_project/da48488a73ddd66ea24cf16bbc4f7b9c08e9bea1</Application>
  <AppVersion>15.0000</AppVersion>
  <Words>602</Words>
  <Paragraphs>66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2022-09-29T13:24:47Z</dcterms:created>
  <dc:creator>Ian Guch</dc:creator>
  <dc:description/>
  <dc:language>en-US</dc:language>
  <cp:lastModifiedBy/>
  <dcterms:modified xsi:type="dcterms:W3CDTF">2024-11-12T10:29:29Z</dcterms:modified>
  <cp:revision>6</cp:revision>
  <dc:subject/>
  <dc:title>Writing Ionic Formulas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Widescreen</vt:lpwstr>
  </property>
  <property fmtid="{D5CDD505-2E9C-101B-9397-08002B2CF9AE}" pid="3" name="Slides">
    <vt:i4>10</vt:i4>
  </property>
</Properties>
</file>